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73" r:id="rId27"/>
    <p:sldId id="284" r:id="rId28"/>
    <p:sldId id="286" r:id="rId29"/>
  </p:sldIdLst>
  <p:sldSz cx="9144000" cy="5143500" type="screen16x9"/>
  <p:notesSz cx="6797675" cy="9926638"/>
  <p:embeddedFontLst>
    <p:embeddedFont>
      <p:font typeface="Roboto Slab" panose="020B0604020202020204" charset="0"/>
      <p:regular r:id="rId32"/>
      <p:bold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B3ABD8-BED8-4887-A64D-DF9EE57607DE}">
  <a:tblStyle styleId="{58B3ABD8-BED8-4887-A64D-DF9EE57607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68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C4E45-A0ED-4EAF-8984-839186087E61}" type="datetimeFigureOut">
              <a:rPr lang="cs-CZ" smtClean="0"/>
              <a:t>08.10.2024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716E-BE76-4CC6-B821-B22BFC5D27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404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7060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8292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ad1d33a4d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fad1d33a4d_0_28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619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ad1d33a4d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fad1d33a4d_0_29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306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ad1d33a4d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fad1d33a4d_0_29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736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ad1d33a4d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fad1d33a4d_0_30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1214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fad1d33a4d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fad1d33a4d_0_30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445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fad1d33a4d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fad1d33a4d_0_31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867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fad1d33a4d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fad1d33a4d_0_316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638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fad1d33a4d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fad1d33a4d_0_32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2321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fad1d33a4d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fad1d33a4d_0_32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088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ad1d33a4d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fad1d33a4d_0_33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19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fad1d33a4d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fad1d33a4d_0_248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2329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fad1d33a4d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fad1d33a4d_0_33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536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fad1d33a4d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fad1d33a4d_0_34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1458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fad1d33a4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fad1d33a4d_0_34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314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ad1d33a4d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fad1d33a4d_0_3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4793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ad1d33a4d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fad1d33a4d_0_355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034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fad1d33a4d_0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fad1d33a4d_0_36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5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fafc6c217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fafc6c2173_0_2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265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afc6c217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fafc6c2173_0_2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911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fad1d33a4d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fad1d33a4d_0_24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51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ad1d33a4d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fad1d33a4d_0_25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187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fad1d33a4d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fad1d33a4d_0_26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605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fad1d33a4d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fad1d33a4d_0_26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2597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fad1d33a4d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fad1d33a4d_0_27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0075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fad1d33a4d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fad1d33a4d_0_277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187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ad1d33a4d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fad1d33a4d_0_28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215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1636800" y="789475"/>
            <a:ext cx="5783400" cy="21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100"/>
              <a:t>Projektový den </a:t>
            </a:r>
            <a:endParaRPr sz="31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1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100"/>
              <a:t>péče o tělo i duši</a:t>
            </a:r>
            <a:endParaRPr sz="3100"/>
          </a:p>
        </p:txBody>
      </p:sp>
      <p:pic>
        <p:nvPicPr>
          <p:cNvPr id="64" name="Google Shape;64;p13"/>
          <p:cNvPicPr preferRelativeResize="0"/>
          <p:nvPr/>
        </p:nvPicPr>
        <p:blipFill rotWithShape="1">
          <a:blip r:embed="rId3">
            <a:alphaModFix/>
          </a:blip>
          <a:srcRect l="20720" t="10974" r="18728" b="15022"/>
          <a:stretch/>
        </p:blipFill>
        <p:spPr>
          <a:xfrm>
            <a:off x="875500" y="2302501"/>
            <a:ext cx="2053924" cy="266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3624" y="1196825"/>
            <a:ext cx="2178835" cy="194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Ve třídě mi není </a:t>
            </a:r>
            <a:r>
              <a:rPr lang="cs" dirty="0" smtClean="0"/>
              <a:t>dobře</a:t>
            </a:r>
            <a:endParaRPr dirty="0"/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196500" y="1631661"/>
            <a:ext cx="7880100" cy="22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osamělost, “jinakost”, spolužáci mě neberou, strach, ubližování, ...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co smím, na co mám právo, co ostatní nesmějí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za spolužáky se vůbec netěším, kde je chyba?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možnosti řešení takových situací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kdo může pomoci, na koho se </a:t>
            </a:r>
            <a:r>
              <a:rPr lang="cs" dirty="0" smtClean="0"/>
              <a:t>obrátit</a:t>
            </a:r>
            <a:endParaRPr dirty="0"/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3">
            <a:alphaModFix/>
          </a:blip>
          <a:srcRect l="27268" t="8577" r="25862" b="9649"/>
          <a:stretch/>
        </p:blipFill>
        <p:spPr>
          <a:xfrm>
            <a:off x="6703940" y="2075740"/>
            <a:ext cx="1860576" cy="296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3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8.</a:t>
            </a:r>
            <a:endParaRPr sz="2300" b="1"/>
          </a:p>
        </p:txBody>
      </p:sp>
      <p:sp>
        <p:nvSpPr>
          <p:cNvPr id="2" name="Obdélník 1"/>
          <p:cNvSpPr/>
          <p:nvPr/>
        </p:nvSpPr>
        <p:spPr>
          <a:xfrm rot="21095837">
            <a:off x="1328425" y="617240"/>
            <a:ext cx="7300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" sz="3600" b="1" dirty="0">
                <a:solidFill>
                  <a:srgbClr val="FF6969"/>
                </a:solidFill>
              </a:rPr>
              <a:t>PRO NEZÁJEM SE NEOTEVŘE</a:t>
            </a:r>
            <a:endParaRPr lang="cs-CZ" sz="3600" b="1" dirty="0">
              <a:solidFill>
                <a:srgbClr val="FF696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Ve škole mi to nejde</a:t>
            </a:r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body" idx="1"/>
          </p:nvPr>
        </p:nvSpPr>
        <p:spPr>
          <a:xfrm>
            <a:off x="387900" y="1646475"/>
            <a:ext cx="8368200" cy="22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proč se ve škole nedaří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opravdu je žákovi jedno, když se mu ve škole nedaří? Co zažívá?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není hloupý ani líný, jaké mohou být důvody?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hledání cest, čím změnit neúspěch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snížené sebehodnocení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život s poruchou učení</a:t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 rotWithShape="1">
          <a:blip r:embed="rId3">
            <a:alphaModFix/>
          </a:blip>
          <a:srcRect l="18613" t="2873" r="18694" b="11845"/>
          <a:stretch/>
        </p:blipFill>
        <p:spPr>
          <a:xfrm>
            <a:off x="5841550" y="2354575"/>
            <a:ext cx="2583000" cy="256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9.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E-prostor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775800" y="1376675"/>
            <a:ext cx="8368200" cy="17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internet jako přítel a zábava, ne časovaná bomba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bezpečné použití sociálních sítí, nákupních portálů apod.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útoky na internetu, falešné profily, fotomontáže, ...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možnosti ochrany a obrany, zákony</a:t>
            </a: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 rotWithShape="1">
          <a:blip r:embed="rId3">
            <a:alphaModFix/>
          </a:blip>
          <a:srcRect l="5276" t="12353" b="4569"/>
          <a:stretch/>
        </p:blipFill>
        <p:spPr>
          <a:xfrm>
            <a:off x="6109550" y="2415075"/>
            <a:ext cx="2833075" cy="24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999" y="2841450"/>
            <a:ext cx="1372900" cy="205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10.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Základy první pomoci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387900" y="1196050"/>
            <a:ext cx="8368200" cy="17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nejsi záchranář, přesto můžeš někoho zachránit!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nejčastější úrazy kamaráda či rodiny (sport, autonehoda,...)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běžné nemoci, které bez pomoci zabíjí (epilepsie, cukrovka, astma, alergie)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kdy záchrana může být chyba (jak neohrozit sebe - tonutí, led, požár, proud)</a:t>
            </a: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 rotWithShape="1">
          <a:blip r:embed="rId3">
            <a:alphaModFix/>
          </a:blip>
          <a:srcRect t="6430" b="15058"/>
          <a:stretch/>
        </p:blipFill>
        <p:spPr>
          <a:xfrm>
            <a:off x="2951200" y="2564050"/>
            <a:ext cx="3099750" cy="243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11.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subTitle" idx="1"/>
          </p:nvPr>
        </p:nvSpPr>
        <p:spPr>
          <a:xfrm>
            <a:off x="1680300" y="1742175"/>
            <a:ext cx="57834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Téma pro 6. - 9. ročník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Život očima menšiny</a:t>
            </a:r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118100" y="1307075"/>
            <a:ext cx="8368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připadáš si jiný a proti všem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problematika cizinců z Ukrajiny, Romů, vietnamské komunity,...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lidem se to nelíbí, ale já nechápu proč, pro nás je to normální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proč a v čem se lišíme?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každodenní problémy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takoví jsme my - přiblížení života naší menšiny “těm druhým”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 tohle vadí nám! (Být v menšině neznamená, souhlasit s většinou.)</a:t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 l="20653" r="23555"/>
          <a:stretch/>
        </p:blipFill>
        <p:spPr>
          <a:xfrm>
            <a:off x="7482909" y="802650"/>
            <a:ext cx="1620492" cy="3925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l="4056" t="7357" r="3118" b="9225"/>
          <a:stretch/>
        </p:blipFill>
        <p:spPr>
          <a:xfrm>
            <a:off x="1600750" y="3524675"/>
            <a:ext cx="2284755" cy="156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12.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1680300" y="1742175"/>
            <a:ext cx="57834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Témata pro 8. a 9. ročník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156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87900" y="157707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Bezpečný sex, nemoci, reprodukce</a:t>
            </a:r>
            <a:endParaRPr dirty="0"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-38550" y="1731375"/>
            <a:ext cx="8368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nejčastější pohlavně přenosné nemoci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nebezpečné pohlavně přenosné nemoci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HIV, AIDS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plodnost a rizika neplodnosti v důsledku úrazů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plánované rodičovství, možnosti ochrany před otěhotněním a nemocemi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moderní doba a “běžné” potíže s početím</a:t>
            </a:r>
            <a:endParaRPr dirty="0"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6450" y="3324300"/>
            <a:ext cx="1179024" cy="17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l="48332" t="26480" r="16007" b="5584"/>
          <a:stretch/>
        </p:blipFill>
        <p:spPr>
          <a:xfrm>
            <a:off x="6797075" y="1059250"/>
            <a:ext cx="1845926" cy="19781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21.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360041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Běžné drogy a návykové látky</a:t>
            </a:r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346925" y="1350575"/>
            <a:ext cx="39897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cukr, káva, čaj, kofein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nikotinové cigarety, alkohol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téma nealko piv a šampaňských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klady a zápory, rizika, legislativa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názory odborníků, výzkumy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l="13732" t="15396" r="7927" b="12692"/>
          <a:stretch/>
        </p:blipFill>
        <p:spPr>
          <a:xfrm>
            <a:off x="387900" y="2297625"/>
            <a:ext cx="2891749" cy="265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10225" y="2969225"/>
            <a:ext cx="2056900" cy="205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22.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369628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Být trendy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248650" y="1189450"/>
            <a:ext cx="8368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energetické nápoje, kratom, nikotinové sáčky, HHC, ... co to je a co to dělá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VAPa, elektronické cigarety - druhy, rozdíly, výhody, rizika, ...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lze užívat bezpečně?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legislativa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jak přežít párty bez následků (co se může stát, pokazit, jak správně reagovat)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jedna je riziko, víc už může být průšvih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 rotWithShape="1">
          <a:blip r:embed="rId3">
            <a:alphaModFix/>
          </a:blip>
          <a:srcRect l="15087" t="8633" r="13677" b="9298"/>
          <a:stretch/>
        </p:blipFill>
        <p:spPr>
          <a:xfrm>
            <a:off x="7008075" y="2755225"/>
            <a:ext cx="1940800" cy="22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23.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16494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subTitle" idx="1"/>
          </p:nvPr>
        </p:nvSpPr>
        <p:spPr>
          <a:xfrm>
            <a:off x="1680300" y="1742175"/>
            <a:ext cx="5783400" cy="67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Témata pro 6. a 7. ročník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Drogy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87900" y="1494075"/>
            <a:ext cx="8368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marihuana - rozšíření, využití, klady, zápory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další měkké drogy a jejich bezpečnost / nebezpečnost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tvrdé drogy - členění, účinek, formy aplikace, míra závislosti, účinky, rizika,...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bezpečné užití drogy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legislativa</a:t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 rotWithShape="1">
          <a:blip r:embed="rId3">
            <a:alphaModFix/>
          </a:blip>
          <a:srcRect l="7646" t="11505" b="9474"/>
          <a:stretch/>
        </p:blipFill>
        <p:spPr>
          <a:xfrm>
            <a:off x="3466100" y="2706650"/>
            <a:ext cx="2695649" cy="230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24.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399579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Posilovna, cvičení</a:t>
            </a: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205150" y="1315750"/>
            <a:ext cx="8368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trend bodybuildingu a cvičení v posilovně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vždy cvičení prospěšné nebo může i škodit?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potravinové doplňky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nelegální látky na podporu růstu svalové hmoty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zásady bezpečného a efektivního cvičení, strava,...</a:t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7825" y="2045225"/>
            <a:ext cx="2985575" cy="30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25.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915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E-bezpečnost mých peněz</a:t>
            </a:r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3259900" y="1533350"/>
            <a:ext cx="55650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eshopy, elektronické bankovnictví, ...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sociální sítě a rizika vydírání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finanční podvody na internetu (přes mobil, PC,...)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elektronické placení 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400" y="1383800"/>
            <a:ext cx="2875150" cy="369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26.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3162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Špatně jsem se vyspal / deprese</a:t>
            </a:r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1"/>
          </p:nvPr>
        </p:nvSpPr>
        <p:spPr>
          <a:xfrm>
            <a:off x="0" y="1352840"/>
            <a:ext cx="8368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psychická pohoda resp. nepohoda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subjektivní pocit marnosti, neúspěchu, špatné nálady, ...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diagnóza deprese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sebepoškozování, sebevražedné myšlenky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aplikace pro pomoc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 dirty="0"/>
              <a:t>možnosti hledání odpovědí a řešení zdánlivě bezvýchodných situací</a:t>
            </a:r>
            <a:endParaRPr dirty="0"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5881" y="1183650"/>
            <a:ext cx="2390219" cy="171326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27.</a:t>
            </a:r>
            <a:endParaRPr sz="2300" b="1"/>
          </a:p>
        </p:txBody>
      </p:sp>
      <p:pic>
        <p:nvPicPr>
          <p:cNvPr id="1026" name="Picture 2" descr="nepanikař aplikace - Aktuálně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36" y="3338734"/>
            <a:ext cx="2742754" cy="17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5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>
            <a:spLocks noGrp="1"/>
          </p:cNvSpPr>
          <p:nvPr>
            <p:ph type="title"/>
          </p:nvPr>
        </p:nvSpPr>
        <p:spPr>
          <a:xfrm>
            <a:off x="387900" y="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Chci být dokonalý</a:t>
            </a:r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body" idx="1"/>
          </p:nvPr>
        </p:nvSpPr>
        <p:spPr>
          <a:xfrm>
            <a:off x="3016225" y="1602950"/>
            <a:ext cx="6061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jsem velmi cílevědomý, ambiciózní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doma na mě mají obrovské nároky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co je normální, co je nadprůměrné a co je selhání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práce s časem a psychickým tlakem, kdy říci dost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touha po fyzické dokonalosti, umělá krása internetu</a:t>
            </a: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 rotWithShape="1">
          <a:blip r:embed="rId3">
            <a:alphaModFix/>
          </a:blip>
          <a:srcRect l="9891" t="4839" r="10528" b="16077"/>
          <a:stretch/>
        </p:blipFill>
        <p:spPr>
          <a:xfrm>
            <a:off x="156650" y="893175"/>
            <a:ext cx="2941625" cy="4067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28.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2929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-116875" y="0"/>
            <a:ext cx="61134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Jsem / chci být řidič</a:t>
            </a:r>
            <a:endParaRPr/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118100" y="2830100"/>
            <a:ext cx="8368200" cy="22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kdy a na co lze dělat řidičské oprávnění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požadavky, ceny, nabídky,... řidičských průkazů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co říká zákon, bodový systém trestů za dopravní přestupky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odpovědnost řidiče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jak zachránit, co se dá (nehody chodců, cyklistů, autonehody,...)</a:t>
            </a:r>
            <a:endParaRPr/>
          </a:p>
        </p:txBody>
      </p:sp>
      <p:pic>
        <p:nvPicPr>
          <p:cNvPr id="162" name="Google Shape;162;p26"/>
          <p:cNvPicPr preferRelativeResize="0"/>
          <p:nvPr/>
        </p:nvPicPr>
        <p:blipFill rotWithShape="1">
          <a:blip r:embed="rId3">
            <a:alphaModFix/>
          </a:blip>
          <a:srcRect t="7544" r="7544"/>
          <a:stretch/>
        </p:blipFill>
        <p:spPr>
          <a:xfrm>
            <a:off x="5195325" y="487375"/>
            <a:ext cx="3709774" cy="272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6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29.</a:t>
            </a:r>
            <a:endParaRPr sz="2300" b="1"/>
          </a:p>
        </p:txBody>
      </p:sp>
    </p:spTree>
    <p:extLst>
      <p:ext uri="{BB962C8B-B14F-4D97-AF65-F5344CB8AC3E}">
        <p14:creationId xmlns:p14="http://schemas.microsoft.com/office/powerpoint/2010/main" val="3546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30"/>
          <p:cNvGraphicFramePr/>
          <p:nvPr>
            <p:extLst>
              <p:ext uri="{D42A27DB-BD31-4B8C-83A1-F6EECF244321}">
                <p14:modId xmlns:p14="http://schemas.microsoft.com/office/powerpoint/2010/main" val="1900287789"/>
              </p:ext>
            </p:extLst>
          </p:nvPr>
        </p:nvGraphicFramePr>
        <p:xfrm>
          <a:off x="1243275" y="133350"/>
          <a:ext cx="7239000" cy="4937400"/>
        </p:xfrm>
        <a:graphic>
          <a:graphicData uri="http://schemas.openxmlformats.org/drawingml/2006/table">
            <a:tbl>
              <a:tblPr>
                <a:noFill/>
                <a:tableStyleId>{58B3ABD8-BED8-4887-A64D-DF9EE57607DE}</a:tableStyleId>
              </a:tblPr>
              <a:tblGrid>
                <a:gridCol w="772025"/>
                <a:gridCol w="6466975"/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 dirty="0">
                          <a:solidFill>
                            <a:schemeClr val="accent5"/>
                          </a:solidFill>
                        </a:rPr>
                        <a:t>1. </a:t>
                      </a:r>
                      <a:endParaRPr sz="15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LGBTQ+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69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2.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Běžné návykové látky a nelátkové závislosti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3.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Sociální sítě a intimita; pornografie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4.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Jídlo jako problém nebo nepřítel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5.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Nelíbí se mi mé tělo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6.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Sebepoškozování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7.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V rodině to “drhne”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8.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 dirty="0">
                          <a:solidFill>
                            <a:schemeClr val="accent5"/>
                          </a:solidFill>
                        </a:rPr>
                        <a:t>Ve třídě mi není </a:t>
                      </a:r>
                      <a:r>
                        <a:rPr lang="cs" sz="1500" b="1" dirty="0" smtClean="0">
                          <a:solidFill>
                            <a:schemeClr val="accent5"/>
                          </a:solidFill>
                        </a:rPr>
                        <a:t>dobře – </a:t>
                      </a:r>
                      <a:r>
                        <a:rPr lang="cs" sz="1200" b="1" dirty="0" smtClean="0">
                          <a:solidFill>
                            <a:srgbClr val="FF6969"/>
                          </a:solidFill>
                        </a:rPr>
                        <a:t>PRO NEZÁJEM SE NEOTEVŘE</a:t>
                      </a:r>
                      <a:endParaRPr sz="1200" b="1" dirty="0">
                        <a:solidFill>
                          <a:srgbClr val="FF6969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9.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Ve škole mi to nejde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10.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E-prostor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295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11.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Základy první pomoci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>
                          <a:solidFill>
                            <a:schemeClr val="accent5"/>
                          </a:solidFill>
                        </a:rPr>
                        <a:t>12. </a:t>
                      </a:r>
                      <a:endParaRPr sz="15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500" b="1" dirty="0">
                          <a:solidFill>
                            <a:schemeClr val="accent5"/>
                          </a:solidFill>
                        </a:rPr>
                        <a:t>Život očima menšiny</a:t>
                      </a:r>
                      <a:endParaRPr sz="15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2" name="Obdélník 1"/>
          <p:cNvSpPr/>
          <p:nvPr/>
        </p:nvSpPr>
        <p:spPr>
          <a:xfrm rot="1955661">
            <a:off x="4455621" y="2324503"/>
            <a:ext cx="5291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" sz="2800" b="1" dirty="0" smtClean="0">
                <a:solidFill>
                  <a:schemeClr val="accent1">
                    <a:lumMod val="50000"/>
                  </a:schemeClr>
                </a:solidFill>
              </a:rPr>
              <a:t>Témata pro 6. a 7. ročník </a:t>
            </a:r>
          </a:p>
          <a:p>
            <a:pPr algn="ctr"/>
            <a:r>
              <a:rPr lang="cs" sz="2800" b="1" dirty="0" smtClean="0">
                <a:solidFill>
                  <a:schemeClr val="accent1">
                    <a:lumMod val="50000"/>
                  </a:schemeClr>
                </a:solidFill>
              </a:rPr>
              <a:t>(mohou volit osmáci)</a:t>
            </a:r>
            <a:endParaRPr lang="cs-CZ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Google Shape;173;p28"/>
          <p:cNvGraphicFramePr/>
          <p:nvPr>
            <p:extLst>
              <p:ext uri="{D42A27DB-BD31-4B8C-83A1-F6EECF244321}">
                <p14:modId xmlns:p14="http://schemas.microsoft.com/office/powerpoint/2010/main" val="3171418598"/>
              </p:ext>
            </p:extLst>
          </p:nvPr>
        </p:nvGraphicFramePr>
        <p:xfrm>
          <a:off x="1213175" y="261125"/>
          <a:ext cx="7239000" cy="4419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72025"/>
                <a:gridCol w="6466975"/>
              </a:tblGrid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 dirty="0">
                          <a:solidFill>
                            <a:schemeClr val="accent5"/>
                          </a:solidFill>
                        </a:rPr>
                        <a:t>21. </a:t>
                      </a:r>
                      <a:endParaRPr sz="17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Bezpečný sex, nemoci, reprodukce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22.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Běžné drogy a návykové látky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23.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Být trendy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24.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Drogy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25.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Posilovna, cvičení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26.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E-bezpečnost mých peněz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27.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Špatně jsem se vyspal / deprese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28.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Chci být dokonalý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29. 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700" b="1">
                          <a:solidFill>
                            <a:schemeClr val="accent5"/>
                          </a:solidFill>
                        </a:rPr>
                        <a:t>Jsem / chci být řidič</a:t>
                      </a:r>
                      <a:endParaRPr sz="1700" b="1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b="1" dirty="0">
                        <a:solidFill>
                          <a:schemeClr val="accent5"/>
                        </a:solidFill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 rot="1955661">
            <a:off x="4127941" y="2290564"/>
            <a:ext cx="5291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" sz="2800" b="1" dirty="0" smtClean="0">
                <a:solidFill>
                  <a:schemeClr val="accent1">
                    <a:lumMod val="50000"/>
                  </a:schemeClr>
                </a:solidFill>
              </a:rPr>
              <a:t>Témata pro 8. a 9. ročník </a:t>
            </a:r>
          </a:p>
        </p:txBody>
      </p:sp>
    </p:spTree>
    <p:extLst>
      <p:ext uri="{BB962C8B-B14F-4D97-AF65-F5344CB8AC3E}">
        <p14:creationId xmlns:p14="http://schemas.microsoft.com/office/powerpoint/2010/main" val="277008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024" y="108891"/>
            <a:ext cx="8368200" cy="686100"/>
          </a:xfrm>
        </p:spPr>
        <p:txBody>
          <a:bodyPr/>
          <a:lstStyle/>
          <a:p>
            <a:pPr algn="ctr"/>
            <a:r>
              <a:rPr lang="cs-CZ" dirty="0" smtClean="0"/>
              <a:t>Kdy a kde se závazně přihlásit?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1602" y="1157315"/>
            <a:ext cx="7559067" cy="3078900"/>
          </a:xfrm>
        </p:spPr>
        <p:txBody>
          <a:bodyPr/>
          <a:lstStyle/>
          <a:p>
            <a:pPr marL="114300" indent="0">
              <a:buNone/>
            </a:pPr>
            <a:r>
              <a:rPr lang="cs-CZ" dirty="0" smtClean="0"/>
              <a:t>- tato prezentace s přehledem témat je přístupná na webu školy</a:t>
            </a:r>
          </a:p>
          <a:p>
            <a:pPr marL="114300" indent="0">
              <a:buNone/>
            </a:pPr>
            <a:endParaRPr lang="cs-CZ" sz="1000" dirty="0"/>
          </a:p>
          <a:p>
            <a:pPr marL="114300" indent="0">
              <a:buNone/>
            </a:pPr>
            <a:r>
              <a:rPr lang="cs-CZ" dirty="0" smtClean="0"/>
              <a:t>- </a:t>
            </a:r>
            <a:r>
              <a:rPr lang="cs-CZ" b="1" dirty="0" smtClean="0">
                <a:solidFill>
                  <a:srgbClr val="FF0000"/>
                </a:solidFill>
              </a:rPr>
              <a:t>na webových stránkách naší školy </a:t>
            </a:r>
            <a:r>
              <a:rPr lang="cs-CZ" dirty="0" smtClean="0"/>
              <a:t>bude zveřejněný odkaz na formulář k přihlašování </a:t>
            </a:r>
            <a:r>
              <a:rPr lang="cs-CZ" b="1" dirty="0" smtClean="0">
                <a:solidFill>
                  <a:srgbClr val="FF0000"/>
                </a:solidFill>
              </a:rPr>
              <a:t>v pátek 11. 10. od 18.00 hodin</a:t>
            </a:r>
          </a:p>
          <a:p>
            <a:pPr marL="114300" indent="0">
              <a:buNone/>
            </a:pPr>
            <a:endParaRPr lang="cs-CZ" sz="1000" b="1" dirty="0" smtClean="0">
              <a:solidFill>
                <a:srgbClr val="FF0000"/>
              </a:solidFill>
            </a:endParaRPr>
          </a:p>
          <a:p>
            <a:pPr marL="114300" indent="0">
              <a:buNone/>
            </a:pPr>
            <a:r>
              <a:rPr lang="cs-CZ" dirty="0" smtClean="0"/>
              <a:t>- kdo nevyužije možnost sám si témata přihlásit, bude vybírat pozdě (třeba až o víkendu), ten riskuje, že již nebude volné místo v tématu, které by chtěl. Pak mu bude téma přiřazeno.</a:t>
            </a:r>
            <a:endParaRPr lang="cs-CZ" dirty="0"/>
          </a:p>
          <a:p>
            <a:pPr marL="114300" indent="0">
              <a:buNone/>
            </a:pP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443943" y="3651439"/>
            <a:ext cx="4713316" cy="1169551"/>
          </a:xfrm>
          <a:prstGeom prst="rect">
            <a:avLst/>
          </a:prstGeom>
          <a:ln w="158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/>
              <a:t>POZOR!!! </a:t>
            </a:r>
          </a:p>
          <a:p>
            <a:pPr algn="ctr"/>
            <a:r>
              <a:rPr lang="cs-CZ" dirty="0"/>
              <a:t>K vyplňování přihlašovacího formuláře je nutné mít </a:t>
            </a:r>
            <a:r>
              <a:rPr lang="cs-CZ" dirty="0" err="1"/>
              <a:t>gmail</a:t>
            </a:r>
            <a:r>
              <a:rPr lang="cs-CZ" dirty="0"/>
              <a:t>. Po kliknutí na odkaz formuláře po vás bude vyžadováno přihlásit se právě ke svému </a:t>
            </a:r>
            <a:r>
              <a:rPr lang="cs-CZ" dirty="0" err="1"/>
              <a:t>google</a:t>
            </a:r>
            <a:r>
              <a:rPr lang="cs-CZ" dirty="0"/>
              <a:t> účtu na </a:t>
            </a:r>
            <a:r>
              <a:rPr lang="cs-CZ" dirty="0" err="1"/>
              <a:t>gmailu</a:t>
            </a:r>
            <a:r>
              <a:rPr lang="cs-CZ" dirty="0"/>
              <a:t>. Můžete se přihlásit i přes </a:t>
            </a:r>
            <a:r>
              <a:rPr lang="cs-CZ" dirty="0" err="1"/>
              <a:t>gmail</a:t>
            </a:r>
            <a:r>
              <a:rPr lang="cs-CZ" dirty="0"/>
              <a:t> rodičů apod.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68790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LGBTQ+</a:t>
            </a: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21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pohlaví existují dvě, jak se ale člověk cítí, může mít mnoho podob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téma sexuální orientace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diskuse o radostech a starostech odlišností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zajímavá young adoult literatura k tématu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odborníci, organizace, weby, ...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7156" y="2171500"/>
            <a:ext cx="2880471" cy="26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1.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Běžné návykové látky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 nelátkové závislosti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1"/>
          </p:nvPr>
        </p:nvSpPr>
        <p:spPr>
          <a:xfrm>
            <a:off x="257375" y="1849300"/>
            <a:ext cx="83682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káva, kofein, cukr, nealkoholická piva, šampaňské, ... jejich vlastnosti a rizika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alkohol a tradiční cigarety - důvody proč jsou tak rozšířené, rizika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je bezpečné to, co se zdá, že zdraví neškodí?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bez čeho dnes neumíme žít (internet, hudba, filmy, mobily, Ipady, ...)</a:t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l="7773" t="17252" r="7083"/>
          <a:stretch/>
        </p:blipFill>
        <p:spPr>
          <a:xfrm>
            <a:off x="6802100" y="96750"/>
            <a:ext cx="1782950" cy="17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t="12095" b="11928"/>
          <a:stretch/>
        </p:blipFill>
        <p:spPr>
          <a:xfrm>
            <a:off x="1157414" y="3303925"/>
            <a:ext cx="2306810" cy="17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2.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Sociální sítě a intimita,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pornografie</a:t>
            </a:r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2850" y="1594250"/>
            <a:ext cx="83682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co říká zákon, můžeš ho i ty porušovat a nevědět o tom?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soukromý prostor na internetu, je opravdu soukromý?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jak a kam se může dostat fotografie odeslaná jedinému kamarádovi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co je pornografie, proč existuje a je normální?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pornografie neškodná zábava nebo začátek problému v dalším životě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6261"/>
          <a:stretch/>
        </p:blipFill>
        <p:spPr>
          <a:xfrm>
            <a:off x="7612900" y="1183650"/>
            <a:ext cx="1415300" cy="338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3.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Jídlo jako problém nebo nepřítel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87900" y="1646475"/>
            <a:ext cx="83682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správné a špatné stravovací návyky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základní pravidla pro tvorbu jídelníčku směřujícímu k mému cíli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nejčastější poruchy příjmu potravy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vliv chyb ve stravování na život, rizika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možnosti pomoci s problémem 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3">
            <a:alphaModFix/>
          </a:blip>
          <a:srcRect t="9305" b="18109"/>
          <a:stretch/>
        </p:blipFill>
        <p:spPr>
          <a:xfrm>
            <a:off x="4924525" y="2386250"/>
            <a:ext cx="3326792" cy="256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4.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Nelíbí se mi mé tělo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179025" y="1400475"/>
            <a:ext cx="83682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krása  na internetu - filtry, úpravy fotek, pózování, ...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spokojenost / nespokojenost ve svém těle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vliv rodiny a kamarádů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cvičení, které může ublížit (nadměrné a nezdravé způsoby)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diety, hubnutí, obezita, tvarování postavy, ...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6999" y="1244500"/>
            <a:ext cx="2216750" cy="337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75" y="3168075"/>
            <a:ext cx="3276596" cy="180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5.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Sebepoškozování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>
            <a:off x="235500" y="1646475"/>
            <a:ext cx="8368200" cy="1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jak může někomu bolest pomoci a přinést úlevu?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důvody, proč si někdo vědomě sám ubližuje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minimalizace následků (trvalých zranění)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jakou cestou z toho ven, kdo může pomoci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aplikace pro pomoc</a:t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l="27405" t="5997" r="27504"/>
          <a:stretch/>
        </p:blipFill>
        <p:spPr>
          <a:xfrm>
            <a:off x="5804925" y="1314175"/>
            <a:ext cx="2628300" cy="3653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6.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>
            <a:spLocks noGrp="1"/>
          </p:cNvSpPr>
          <p:nvPr>
            <p:ph type="title"/>
          </p:nvPr>
        </p:nvSpPr>
        <p:spPr>
          <a:xfrm>
            <a:off x="387900" y="249150"/>
            <a:ext cx="8368200" cy="93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 rodině do “drhne”</a:t>
            </a:r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1"/>
          </p:nvPr>
        </p:nvSpPr>
        <p:spPr>
          <a:xfrm>
            <a:off x="387900" y="1646475"/>
            <a:ext cx="8368200" cy="22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když doma něco nefunguje, necítíš se tam dobře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hádky rodičů, rozvod, rozchod, příliš práce, další sourozenec, ...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jsem na druhé koleji - rodiče si tě moc nevšímají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nemusí být tvá chyba, že ti doma není dobře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cs"/>
              <a:t>co je a není v pořádku, kde hledat pomoc</a:t>
            </a:r>
            <a:endParaRPr/>
          </a:p>
        </p:txBody>
      </p:sp>
      <p:pic>
        <p:nvPicPr>
          <p:cNvPr id="132" name="Google Shape;132;p22"/>
          <p:cNvPicPr preferRelativeResize="0"/>
          <p:nvPr/>
        </p:nvPicPr>
        <p:blipFill rotWithShape="1">
          <a:blip r:embed="rId3">
            <a:alphaModFix/>
          </a:blip>
          <a:srcRect t="3041" b="2198"/>
          <a:stretch/>
        </p:blipFill>
        <p:spPr>
          <a:xfrm>
            <a:off x="5900050" y="2393350"/>
            <a:ext cx="2907800" cy="2515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196500" y="233925"/>
            <a:ext cx="1004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 b="1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rPr>
              <a:t>7.</a:t>
            </a:r>
            <a:endParaRPr sz="2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1308</Words>
  <Application>Microsoft Office PowerPoint</Application>
  <PresentationFormat>Předvádění na obrazovce (16:9)</PresentationFormat>
  <Paragraphs>212</Paragraphs>
  <Slides>28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Roboto Slab</vt:lpstr>
      <vt:lpstr>Arial</vt:lpstr>
      <vt:lpstr>Roboto</vt:lpstr>
      <vt:lpstr>Marina</vt:lpstr>
      <vt:lpstr>Prezentace aplikace PowerPoint</vt:lpstr>
      <vt:lpstr>Prezentace aplikace PowerPoint</vt:lpstr>
      <vt:lpstr>LGBTQ+</vt:lpstr>
      <vt:lpstr>Běžné návykové látky a nelátkové závislosti</vt:lpstr>
      <vt:lpstr>Sociální sítě a intimita, pornografie</vt:lpstr>
      <vt:lpstr>Jídlo jako problém nebo nepřítel</vt:lpstr>
      <vt:lpstr>Nelíbí se mi mé tělo</vt:lpstr>
      <vt:lpstr>Sebepoškozování</vt:lpstr>
      <vt:lpstr>V rodině do “drhne”</vt:lpstr>
      <vt:lpstr>Ve třídě mi není dobře</vt:lpstr>
      <vt:lpstr>Ve škole mi to nejde</vt:lpstr>
      <vt:lpstr>E-prostor</vt:lpstr>
      <vt:lpstr>Základy první pomoci</vt:lpstr>
      <vt:lpstr>Prezentace aplikace PowerPoint</vt:lpstr>
      <vt:lpstr>Život očima menšiny</vt:lpstr>
      <vt:lpstr>Prezentace aplikace PowerPoint</vt:lpstr>
      <vt:lpstr>Bezpečný sex, nemoci, reprodukce</vt:lpstr>
      <vt:lpstr>Běžné drogy a návykové látky</vt:lpstr>
      <vt:lpstr>Být trendy</vt:lpstr>
      <vt:lpstr>Drogy</vt:lpstr>
      <vt:lpstr>Posilovna, cvičení</vt:lpstr>
      <vt:lpstr>E-bezpečnost mých peněz</vt:lpstr>
      <vt:lpstr>Špatně jsem se vyspal / deprese</vt:lpstr>
      <vt:lpstr>Chci být dokonalý</vt:lpstr>
      <vt:lpstr>Jsem / chci být řidič</vt:lpstr>
      <vt:lpstr>Prezentace aplikace PowerPoint</vt:lpstr>
      <vt:lpstr>Prezentace aplikace PowerPoint</vt:lpstr>
      <vt:lpstr>Kdy a kde se závazně přihlásit?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Učitel</dc:creator>
  <cp:lastModifiedBy>Učitel</cp:lastModifiedBy>
  <cp:revision>10</cp:revision>
  <cp:lastPrinted>2024-09-13T08:56:16Z</cp:lastPrinted>
  <dcterms:modified xsi:type="dcterms:W3CDTF">2024-10-08T07:17:42Z</dcterms:modified>
</cp:coreProperties>
</file>